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DM Sans Medium" panose="020B0604020202020204" charset="0"/>
      <p:regular r:id="rId21"/>
    </p:embeddedFont>
    <p:embeddedFont>
      <p:font typeface="Inter" panose="020B0604020202020204" charset="0"/>
      <p:regular r:id="rId2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0723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366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Painel de Controle Financeiro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9435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Organizando o presente para construir o futuro.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012412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Ricardo Júnio, Otávio Augusto,Vinícius Gabriel, Mirella Bastos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485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Perguntas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97448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Obrigado!</a:t>
            </a:r>
            <a:endParaRPr lang="en-US" sz="8900" dirty="0"/>
          </a:p>
        </p:txBody>
      </p:sp>
      <p:sp>
        <p:nvSpPr>
          <p:cNvPr id="5" name="Text 2"/>
          <p:cNvSpPr/>
          <p:nvPr/>
        </p:nvSpPr>
        <p:spPr>
          <a:xfrm>
            <a:off x="793790" y="515528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Estou aberto para quaisquer perguntas e comentários que possam surgir.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1644" y="781407"/>
            <a:ext cx="11517749" cy="689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 Problema: A Realidade Financeira no Brasil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771644" y="1911310"/>
            <a:ext cx="6433304" cy="4087297"/>
          </a:xfrm>
          <a:prstGeom prst="roundRect">
            <a:avLst>
              <a:gd name="adj" fmla="val 3579"/>
            </a:avLst>
          </a:prstGeom>
          <a:solidFill>
            <a:srgbClr val="F9F8F5"/>
          </a:solidFill>
          <a:ln w="30480">
            <a:solidFill>
              <a:srgbClr val="D3D1C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41164" y="1911310"/>
            <a:ext cx="121920" cy="4087297"/>
          </a:xfrm>
          <a:prstGeom prst="roundRect">
            <a:avLst>
              <a:gd name="adj" fmla="val 27128"/>
            </a:avLst>
          </a:prstGeom>
          <a:solidFill>
            <a:srgbClr val="28282F"/>
          </a:solidFill>
          <a:ln/>
        </p:spPr>
      </p:sp>
      <p:sp>
        <p:nvSpPr>
          <p:cNvPr id="5" name="Text 3"/>
          <p:cNvSpPr/>
          <p:nvPr/>
        </p:nvSpPr>
        <p:spPr>
          <a:xfrm>
            <a:off x="1113949" y="2162175"/>
            <a:ext cx="3045262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Endividamento Crônico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113949" y="2638901"/>
            <a:ext cx="5840135" cy="10583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Milhões de brasileiros enfrentam dificuldades financeiras. Estudos recentes revelam um cenário alarmante: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1113949" y="3829526"/>
            <a:ext cx="5840135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77% das famílias brasileiras estão endividadas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(Agência Brasil/Poder360).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1113949" y="4612243"/>
            <a:ext cx="5840135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Para famílias de baixa renda, esse número sobe para </a:t>
            </a:r>
            <a:r>
              <a:rPr lang="en-US" sz="170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81%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1113949" y="5394960"/>
            <a:ext cx="5840135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inadimplência afeta quase </a:t>
            </a:r>
            <a:r>
              <a:rPr lang="en-US" sz="170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29%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das famílias.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7425333" y="1911310"/>
            <a:ext cx="6433423" cy="4087297"/>
          </a:xfrm>
          <a:prstGeom prst="roundRect">
            <a:avLst>
              <a:gd name="adj" fmla="val 3579"/>
            </a:avLst>
          </a:prstGeom>
          <a:solidFill>
            <a:srgbClr val="F9F8F5"/>
          </a:solidFill>
          <a:ln w="30480">
            <a:solidFill>
              <a:srgbClr val="D3D1C9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394853" y="1911310"/>
            <a:ext cx="121920" cy="4087297"/>
          </a:xfrm>
          <a:prstGeom prst="roundRect">
            <a:avLst>
              <a:gd name="adj" fmla="val 27128"/>
            </a:avLst>
          </a:prstGeom>
          <a:solidFill>
            <a:srgbClr val="28282F"/>
          </a:solidFill>
          <a:ln/>
        </p:spPr>
      </p:sp>
      <p:sp>
        <p:nvSpPr>
          <p:cNvPr id="12" name="Text 10"/>
          <p:cNvSpPr/>
          <p:nvPr/>
        </p:nvSpPr>
        <p:spPr>
          <a:xfrm>
            <a:off x="7767637" y="2162175"/>
            <a:ext cx="5483304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 Raiz do Problema: Falta de Planejamento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7767637" y="2638901"/>
            <a:ext cx="584025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endividamento vai além da renda, é uma questão de gestão e consciência: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767637" y="3476744"/>
            <a:ext cx="584025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55% dos brasileiros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admitem não possuir planejamento financeiro (InfoMoney).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767637" y="4259461"/>
            <a:ext cx="584025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47% dos jovens da Geração Z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não controlam suas finanças (CNDL/SPC).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7767637" y="5042178"/>
            <a:ext cx="584025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45% dos jovens brasileiros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têm baixo desempenho em alfabetização financeira (OCDE/CNN).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1102281" y="6494621"/>
            <a:ext cx="12756475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maioria das pessoas não precisa de um sistema complexo usado por day-traders. Elas precisam do básico: </a:t>
            </a:r>
            <a:r>
              <a:rPr lang="en-US" sz="170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visibilidade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</a:t>
            </a:r>
            <a:r>
              <a:rPr lang="en-US" sz="170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planejamento</a:t>
            </a:r>
            <a:r>
              <a:rPr lang="en-US" sz="17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É exatamente isso que este projeto oferece.</a:t>
            </a:r>
            <a:endParaRPr lang="en-US" sz="1700" dirty="0"/>
          </a:p>
        </p:txBody>
      </p:sp>
      <p:sp>
        <p:nvSpPr>
          <p:cNvPr id="18" name="Shape 16"/>
          <p:cNvSpPr/>
          <p:nvPr/>
        </p:nvSpPr>
        <p:spPr>
          <a:xfrm>
            <a:off x="771644" y="6246614"/>
            <a:ext cx="30480" cy="1201579"/>
          </a:xfrm>
          <a:prstGeom prst="rect">
            <a:avLst/>
          </a:prstGeom>
          <a:solidFill>
            <a:srgbClr val="28282F"/>
          </a:solidFill>
          <a:ln/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0777" y="393502"/>
            <a:ext cx="8630126" cy="447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 Solução: Um Painel de Controle Focado e Simples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00777" y="1183958"/>
            <a:ext cx="8037671" cy="457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Nosso projeto foi desenvolvido para ser a resposta direta aos desafios financeiros apresentados anteriormente. Com uma abordagem clara e sem complexidades desnecessárias, ele se concentra no que realmente importa.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64879" y="1972534"/>
            <a:ext cx="2146459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Objetivo do Projeto:</a:t>
            </a:r>
            <a:endParaRPr lang="en-US" sz="1650" b="1" dirty="0"/>
          </a:p>
        </p:txBody>
      </p:sp>
      <p:sp>
        <p:nvSpPr>
          <p:cNvPr id="5" name="Text 3"/>
          <p:cNvSpPr/>
          <p:nvPr/>
        </p:nvSpPr>
        <p:spPr>
          <a:xfrm>
            <a:off x="479312" y="2380325"/>
            <a:ext cx="8037671" cy="457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"Fornecer ao usuário uma visão clara e consolidada de sua saúde financeira, capacitando-o a tomar decisões mais informadas e estratégicas."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79312" y="3124944"/>
            <a:ext cx="2146459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Público-Alvo: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64879" y="3666172"/>
            <a:ext cx="8037671" cy="457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"Indivíduos, estudantes e jovens profissionais que buscam ferramentas financeiras intuitivas, mas que consideram as soluções de mercado excessivamente complexas ou distantes de suas necessidades reais."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7106" y="393502"/>
            <a:ext cx="5242084" cy="5242084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404246" y="5106023"/>
            <a:ext cx="3679984" cy="357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Os 3 Pilares da Ferramenta:</a:t>
            </a:r>
            <a:endParaRPr lang="en-US" sz="22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79" y="5817724"/>
            <a:ext cx="4542949" cy="57233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62557" y="6507269"/>
            <a:ext cx="1788676" cy="223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Balanço Patrimonial</a:t>
            </a:r>
            <a:endParaRPr lang="en-US" dirty="0"/>
          </a:p>
        </p:txBody>
      </p:sp>
      <p:sp>
        <p:nvSpPr>
          <p:cNvPr id="12" name="Text 8"/>
          <p:cNvSpPr/>
          <p:nvPr/>
        </p:nvSpPr>
        <p:spPr>
          <a:xfrm>
            <a:off x="558879" y="6827579"/>
            <a:ext cx="4256961" cy="228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Onde estou?</a:t>
            </a: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(Saúde financeira atual)</a:t>
            </a:r>
            <a:endParaRPr lang="en-US" sz="16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3726" y="5834183"/>
            <a:ext cx="4542949" cy="57233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5043726" y="6604099"/>
            <a:ext cx="1788676" cy="223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Orçamento Mensal</a:t>
            </a:r>
            <a:endParaRPr lang="en-US" dirty="0"/>
          </a:p>
        </p:txBody>
      </p:sp>
      <p:sp>
        <p:nvSpPr>
          <p:cNvPr id="15" name="Text 10"/>
          <p:cNvSpPr/>
          <p:nvPr/>
        </p:nvSpPr>
        <p:spPr>
          <a:xfrm>
            <a:off x="5043726" y="6875592"/>
            <a:ext cx="4256961" cy="228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Para onde vou?</a:t>
            </a: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(Planejamento de gastos)</a:t>
            </a:r>
            <a:endParaRPr lang="en-US" sz="160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6673" y="5838125"/>
            <a:ext cx="4542949" cy="57233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586675" y="6529314"/>
            <a:ext cx="1788676" cy="223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Evolução Financeira</a:t>
            </a:r>
            <a:endParaRPr lang="en-US" dirty="0"/>
          </a:p>
        </p:txBody>
      </p:sp>
      <p:sp>
        <p:nvSpPr>
          <p:cNvPr id="18" name="Text 12"/>
          <p:cNvSpPr/>
          <p:nvPr/>
        </p:nvSpPr>
        <p:spPr>
          <a:xfrm>
            <a:off x="9616691" y="6827579"/>
            <a:ext cx="4256961" cy="228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Como estou progredindo?</a:t>
            </a: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(Visão de longo prazo)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58952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Arquitetura e Tecnologias: A Base do Projeto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938213"/>
            <a:ext cx="5368647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painel foi construído com foco em simplicidade, eficiência e manutenibilidade. A escolha das tecnologias reflete o objetivo de criar uma ferramenta robusta, mas sem a complexidade de grandes sistemas corporativos.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7222" y="2026392"/>
            <a:ext cx="536864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Linguagem:</a:t>
            </a: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Java, pela sua robustez e vasta comunidade.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96835" y="2474040"/>
            <a:ext cx="536864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buSzPct val="100000"/>
              <a:buChar char="•"/>
            </a:pPr>
            <a:r>
              <a:rPr lang="en-US" sz="16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Gerenciador de Dependências:</a:t>
            </a: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Maven, para facilitar a gestão de bibliotecas e o ciclo de build do projeto.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57223" y="3252965"/>
            <a:ext cx="536864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Banco de Dados:</a:t>
            </a: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MySQL, uma solução confiável e de código aberto para armazenamento de dados.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96833" y="4031890"/>
            <a:ext cx="1900357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b="1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Arquitetura: 3 Camadas</a:t>
            </a:r>
            <a:endParaRPr lang="en-US" sz="2000" b="1" dirty="0"/>
          </a:p>
        </p:txBody>
      </p:sp>
      <p:sp>
        <p:nvSpPr>
          <p:cNvPr id="8" name="Text 6"/>
          <p:cNvSpPr/>
          <p:nvPr/>
        </p:nvSpPr>
        <p:spPr>
          <a:xfrm>
            <a:off x="396833" y="4423982"/>
            <a:ext cx="5884071" cy="597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Adotamos uma arquitetura de 3 camadas para separar as responsabilidades e tornar o código mais organizado: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96833" y="5108501"/>
            <a:ext cx="536864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Model:</a:t>
            </a: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Classes POJO (Plain Old Java Object) para representar os dados (Ativo, Passivo, Orcamento, etc.), garantindo a integridade e tipagem dos objetos.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96835" y="6021756"/>
            <a:ext cx="536864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DAO (Data Access Object):</a:t>
            </a: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Classes dedicadas à comunicação direta com o banco de dados (AtivoDAO, PassivoDAO, etc.), abstraindo a lógica de persistência.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96835" y="7056300"/>
            <a:ext cx="536864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6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View:</a:t>
            </a: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interface com o usuário, atualmente implementada no console (Main.java), com planos para futuras interfaces gráficas.</a:t>
            </a:r>
            <a:endParaRPr lang="en-US" sz="160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8523" y="105065"/>
            <a:ext cx="7258407" cy="4906007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6292096" y="5108501"/>
            <a:ext cx="357770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Bloco de Código: pom.xml (Exemplo de Dependência)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6292095" y="5979023"/>
            <a:ext cx="8191262" cy="1440180"/>
          </a:xfrm>
          <a:prstGeom prst="roundRect">
            <a:avLst>
              <a:gd name="adj" fmla="val 1181"/>
            </a:avLst>
          </a:prstGeom>
          <a:solidFill>
            <a:srgbClr val="ECEBE8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15" name="Shape 12"/>
          <p:cNvSpPr/>
          <p:nvPr/>
        </p:nvSpPr>
        <p:spPr>
          <a:xfrm>
            <a:off x="6269713" y="5383095"/>
            <a:ext cx="8202454" cy="1440180"/>
          </a:xfrm>
          <a:prstGeom prst="roundRect">
            <a:avLst>
              <a:gd name="adj" fmla="val 1181"/>
            </a:avLst>
          </a:prstGeom>
          <a:solidFill>
            <a:srgbClr val="ECEBE8"/>
          </a:solidFill>
          <a:ln/>
        </p:spPr>
      </p:sp>
      <p:sp>
        <p:nvSpPr>
          <p:cNvPr id="16" name="Text 13"/>
          <p:cNvSpPr/>
          <p:nvPr/>
        </p:nvSpPr>
        <p:spPr>
          <a:xfrm>
            <a:off x="6280904" y="4879955"/>
            <a:ext cx="8191263" cy="3751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pt-BR" dirty="0"/>
              <a:t/>
            </a:r>
            <a:br>
              <a:rPr lang="pt-BR" dirty="0"/>
            </a:br>
            <a:endParaRPr lang="pt-BR" dirty="0"/>
          </a:p>
          <a:p>
            <a:r>
              <a:rPr lang="pt-BR" dirty="0"/>
              <a:t>    &lt;</a:t>
            </a:r>
            <a:r>
              <a:rPr lang="pt-BR" dirty="0" err="1"/>
              <a:t>dependencies</a:t>
            </a:r>
            <a:r>
              <a:rPr lang="pt-BR" dirty="0"/>
              <a:t>&gt;</a:t>
            </a:r>
          </a:p>
          <a:p>
            <a:r>
              <a:rPr lang="pt-BR" dirty="0"/>
              <a:t>        &lt;</a:t>
            </a:r>
            <a:r>
              <a:rPr lang="pt-BR" dirty="0" err="1"/>
              <a:t>dependency</a:t>
            </a:r>
            <a:r>
              <a:rPr lang="pt-BR" dirty="0"/>
              <a:t>&gt;</a:t>
            </a:r>
          </a:p>
          <a:p>
            <a:r>
              <a:rPr lang="pt-BR" dirty="0"/>
              <a:t>            &lt;</a:t>
            </a:r>
            <a:r>
              <a:rPr lang="pt-BR" dirty="0" err="1"/>
              <a:t>groupId</a:t>
            </a:r>
            <a:r>
              <a:rPr lang="pt-BR" dirty="0"/>
              <a:t>&gt;</a:t>
            </a:r>
            <a:r>
              <a:rPr lang="pt-BR" dirty="0" err="1"/>
              <a:t>mysql</a:t>
            </a:r>
            <a:r>
              <a:rPr lang="pt-BR" dirty="0"/>
              <a:t>&lt;/</a:t>
            </a:r>
            <a:r>
              <a:rPr lang="pt-BR" dirty="0" err="1"/>
              <a:t>groupId</a:t>
            </a:r>
            <a:r>
              <a:rPr lang="pt-BR" dirty="0"/>
              <a:t>&gt;</a:t>
            </a:r>
          </a:p>
          <a:p>
            <a:r>
              <a:rPr lang="pt-BR" dirty="0"/>
              <a:t>            &lt;</a:t>
            </a:r>
            <a:r>
              <a:rPr lang="pt-BR" dirty="0" err="1"/>
              <a:t>artifactId</a:t>
            </a:r>
            <a:r>
              <a:rPr lang="pt-BR" dirty="0"/>
              <a:t>&gt;</a:t>
            </a:r>
            <a:r>
              <a:rPr lang="pt-BR" dirty="0" err="1"/>
              <a:t>mysql-connector-java</a:t>
            </a:r>
            <a:r>
              <a:rPr lang="pt-BR" dirty="0"/>
              <a:t>&lt;/</a:t>
            </a:r>
            <a:r>
              <a:rPr lang="pt-BR" dirty="0" err="1"/>
              <a:t>artifactId</a:t>
            </a:r>
            <a:r>
              <a:rPr lang="pt-BR" dirty="0"/>
              <a:t>&gt;</a:t>
            </a:r>
          </a:p>
          <a:p>
            <a:r>
              <a:rPr lang="pt-BR" dirty="0"/>
              <a:t>            &lt;</a:t>
            </a:r>
            <a:r>
              <a:rPr lang="pt-BR" dirty="0" err="1"/>
              <a:t>version</a:t>
            </a:r>
            <a:r>
              <a:rPr lang="pt-BR" dirty="0"/>
              <a:t>&gt;8.0.28&lt;/</a:t>
            </a:r>
            <a:r>
              <a:rPr lang="pt-BR" dirty="0" err="1"/>
              <a:t>version</a:t>
            </a:r>
            <a:r>
              <a:rPr lang="pt-BR" dirty="0"/>
              <a:t>&gt;</a:t>
            </a:r>
          </a:p>
          <a:p>
            <a:r>
              <a:rPr lang="pt-BR" dirty="0"/>
              <a:t>        &lt;/</a:t>
            </a:r>
            <a:r>
              <a:rPr lang="pt-BR" dirty="0" err="1"/>
              <a:t>dependency</a:t>
            </a:r>
            <a:r>
              <a:rPr lang="pt-BR" dirty="0"/>
              <a:t>&gt;</a:t>
            </a:r>
          </a:p>
          <a:p>
            <a:r>
              <a:rPr lang="pt-BR" dirty="0"/>
              <a:t>    &lt;/</a:t>
            </a:r>
            <a:r>
              <a:rPr lang="pt-BR" dirty="0" err="1"/>
              <a:t>dependencies</a:t>
            </a:r>
            <a:r>
              <a:rPr lang="pt-BR" dirty="0"/>
              <a:t>&gt;</a:t>
            </a:r>
          </a:p>
        </p:txBody>
      </p:sp>
      <p:sp>
        <p:nvSpPr>
          <p:cNvPr id="17" name="Text 14"/>
          <p:cNvSpPr/>
          <p:nvPr/>
        </p:nvSpPr>
        <p:spPr>
          <a:xfrm>
            <a:off x="5972149" y="7584848"/>
            <a:ext cx="8191262" cy="370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trecho do 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pom.xml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demonstra a simplicidade e o foco do projeto, necessitando apenas do conector JDBC para MySQL, uma prova de sua leveza e especificidade.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58791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Módulo 1: Balanço Patrimonial (</a:t>
            </a:r>
            <a:r>
              <a:rPr lang="en-US" sz="2200" dirty="0">
                <a:solidFill>
                  <a:srgbClr val="28282F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Onde Estou?</a:t>
            </a: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)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938213"/>
            <a:ext cx="7485578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Balanço Patrimonial é a espinha dorsal de qualquer análise financeira, e no nosso sistema, ele oferece uma fotografia clara do seu presente financeiro.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396835" y="1414463"/>
            <a:ext cx="204835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Funcionalidade Essencial: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96835" y="1740456"/>
            <a:ext cx="7485578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módulo permite ao usuário </a:t>
            </a:r>
            <a:r>
              <a:rPr lang="en-US" sz="140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entender seu valor real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ao consolidar tudo o que possui (ativos) e tudo o que deve (passivos), resultando em um Patrimônio Líquido preciso.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260018" y="2284749"/>
            <a:ext cx="7485578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F1.1: Gerenciamento de Ativos: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Cadastro detalhado de bens e direitos, como poupança, investimentos, imóveis, veículos e outros bens de valor.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260018" y="2843113"/>
            <a:ext cx="7485578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F1.2: Gerenciamento de Passivos: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Registro de todas as obrigações financeiras, incluindo faturas de cartão de crédito, financiamentos, empréstimos e outras dívidas.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322857" y="3554849"/>
            <a:ext cx="7485578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F1.3: Cálculo do Patrimônio Líquido: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funcionalidade-chave que subtrai os passivos dos ativos, fornecendo um indicador fundamental da sua saúde financeira atual.</a:t>
            </a:r>
            <a:endParaRPr lang="en-US" sz="14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568" y="4141392"/>
            <a:ext cx="6116000" cy="3776383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8104729" y="223242"/>
            <a:ext cx="3391972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Bloco de Código: Main.java - Cálculo do Patrimônio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7867661" y="906705"/>
            <a:ext cx="6647737" cy="2086665"/>
          </a:xfrm>
          <a:prstGeom prst="roundRect">
            <a:avLst>
              <a:gd name="adj" fmla="val 588"/>
            </a:avLst>
          </a:prstGeom>
          <a:solidFill>
            <a:srgbClr val="ECEBE8"/>
          </a:solidFill>
          <a:ln/>
        </p:spPr>
      </p:sp>
      <p:sp>
        <p:nvSpPr>
          <p:cNvPr id="12" name="Shape 9"/>
          <p:cNvSpPr/>
          <p:nvPr/>
        </p:nvSpPr>
        <p:spPr>
          <a:xfrm>
            <a:off x="7867661" y="488990"/>
            <a:ext cx="6647737" cy="2504380"/>
          </a:xfrm>
          <a:prstGeom prst="roundRect">
            <a:avLst>
              <a:gd name="adj" fmla="val 588"/>
            </a:avLst>
          </a:prstGeom>
          <a:solidFill>
            <a:srgbClr val="ECEBE8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13" name="Text 10"/>
          <p:cNvSpPr/>
          <p:nvPr/>
        </p:nvSpPr>
        <p:spPr>
          <a:xfrm>
            <a:off x="7982664" y="704435"/>
            <a:ext cx="6630804" cy="2797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private static void listarBalanco() {    // ... lista os ativos e passivos ...    // F1.3: Cálculo Automático do Patrimônio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Líquido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BigDecimal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totalAtivos = calcularTotalAtivos(); 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BigDecimal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totalPassivos = calcularTotalPassivos();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BigDecimal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patrimonioLiquido = totalAtivos.subtract(totalPassivos);    </a:t>
            </a:r>
          </a:p>
          <a:p>
            <a:pPr marL="0" indent="0" algn="l">
              <a:lnSpc>
                <a:spcPts val="1400"/>
              </a:lnSpc>
              <a:buNone/>
            </a:pPr>
            <a:endParaRPr lang="en-US" sz="1400" dirty="0">
              <a:solidFill>
                <a:srgbClr val="161613"/>
              </a:solidFill>
              <a:highlight>
                <a:srgbClr val="ECEBE8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System.out.println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("\n-----------------------------------------");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System.out.printf("Total de Ativos: R$ %.2f\n", totalAtivos);    System.out.printf("Total de Passivos: R$ %.2f\n", totalPassivos);    System.out.printf("PATRIMONIO LIQUIDO: R$ %.2f\n", patrimonioLiquido);   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System.out.println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("--------------------------------------");}            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982664" y="2987736"/>
            <a:ext cx="6074331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trecho de código representa o coração do Módulo 1. Ele orquestra a recuperação dos dados e executa o cálculo crucial que dá ao usuário a tão necessária "visibilidade" sobre seu Balanço Patrimonial.</a:t>
            </a:r>
            <a:endParaRPr lang="en-US" sz="1400" dirty="0"/>
          </a:p>
        </p:txBody>
      </p:sp>
      <p:sp>
        <p:nvSpPr>
          <p:cNvPr id="17" name="Shape 9">
            <a:extLst>
              <a:ext uri="{FF2B5EF4-FFF2-40B4-BE49-F238E27FC236}">
                <a16:creationId xmlns:a16="http://schemas.microsoft.com/office/drawing/2014/main" id="{67A5AC6B-D984-C318-90DF-59D039FCFB93}"/>
              </a:ext>
            </a:extLst>
          </p:cNvPr>
          <p:cNvSpPr/>
          <p:nvPr/>
        </p:nvSpPr>
        <p:spPr>
          <a:xfrm>
            <a:off x="7745596" y="4159923"/>
            <a:ext cx="6647737" cy="1966319"/>
          </a:xfrm>
          <a:prstGeom prst="roundRect">
            <a:avLst>
              <a:gd name="adj" fmla="val 588"/>
            </a:avLst>
          </a:prstGeom>
          <a:solidFill>
            <a:srgbClr val="ECEBE8"/>
          </a:solidFill>
          <a:ln/>
        </p:spPr>
        <p:txBody>
          <a:bodyPr/>
          <a:lstStyle/>
          <a:p>
            <a:r>
              <a:rPr lang="pt-BR" dirty="0" err="1"/>
              <a:t>public</a:t>
            </a:r>
            <a:r>
              <a:rPr lang="pt-BR" dirty="0"/>
              <a:t> Ativo(</a:t>
            </a:r>
            <a:r>
              <a:rPr lang="pt-BR" dirty="0" err="1"/>
              <a:t>String</a:t>
            </a:r>
            <a:r>
              <a:rPr lang="pt-BR" dirty="0"/>
              <a:t> id,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descricao</a:t>
            </a:r>
            <a:r>
              <a:rPr lang="pt-BR" dirty="0"/>
              <a:t>, </a:t>
            </a:r>
            <a:r>
              <a:rPr lang="pt-BR" dirty="0" err="1"/>
              <a:t>BigDecimal</a:t>
            </a:r>
            <a:r>
              <a:rPr lang="pt-BR" dirty="0"/>
              <a:t> valor,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idUsuario</a:t>
            </a:r>
            <a:r>
              <a:rPr lang="pt-BR" dirty="0"/>
              <a:t>) {</a:t>
            </a:r>
          </a:p>
          <a:p>
            <a:r>
              <a:rPr lang="pt-BR" dirty="0"/>
              <a:t>        this.id = id;</a:t>
            </a:r>
          </a:p>
          <a:p>
            <a:r>
              <a:rPr lang="pt-BR" dirty="0"/>
              <a:t>        </a:t>
            </a:r>
            <a:r>
              <a:rPr lang="pt-BR" dirty="0" err="1"/>
              <a:t>this.descricao</a:t>
            </a:r>
            <a:r>
              <a:rPr lang="pt-BR" dirty="0"/>
              <a:t> = </a:t>
            </a:r>
            <a:r>
              <a:rPr lang="pt-BR" dirty="0" err="1"/>
              <a:t>descricao</a:t>
            </a:r>
            <a:r>
              <a:rPr lang="pt-BR" dirty="0"/>
              <a:t>;</a:t>
            </a:r>
          </a:p>
          <a:p>
            <a:r>
              <a:rPr lang="pt-BR" dirty="0"/>
              <a:t>        </a:t>
            </a:r>
            <a:r>
              <a:rPr lang="pt-BR" dirty="0" err="1"/>
              <a:t>this.valor</a:t>
            </a:r>
            <a:r>
              <a:rPr lang="pt-BR" dirty="0"/>
              <a:t> = valor;</a:t>
            </a:r>
          </a:p>
          <a:p>
            <a:r>
              <a:rPr lang="pt-BR" dirty="0"/>
              <a:t>        </a:t>
            </a:r>
            <a:r>
              <a:rPr lang="pt-BR" dirty="0" err="1"/>
              <a:t>this.idUsuario</a:t>
            </a:r>
            <a:r>
              <a:rPr lang="pt-BR" dirty="0"/>
              <a:t> = </a:t>
            </a:r>
            <a:r>
              <a:rPr lang="pt-BR" dirty="0" err="1"/>
              <a:t>idUsuario</a:t>
            </a:r>
            <a:r>
              <a:rPr lang="pt-BR" dirty="0"/>
              <a:t>;</a:t>
            </a:r>
          </a:p>
          <a:p>
            <a:r>
              <a:rPr lang="pt-BR" dirty="0"/>
              <a:t>    }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2C8DC1A6-3484-BA7D-D06E-F612D879BC6E}"/>
              </a:ext>
            </a:extLst>
          </p:cNvPr>
          <p:cNvSpPr txBox="1"/>
          <p:nvPr/>
        </p:nvSpPr>
        <p:spPr>
          <a:xfrm>
            <a:off x="7745596" y="3792337"/>
            <a:ext cx="7442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Bloco de Código: ativo.java </a:t>
            </a:r>
            <a:r>
              <a:rPr lang="en-US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/ passive.java</a:t>
            </a:r>
            <a:endParaRPr lang="pt-BR" dirty="0"/>
          </a:p>
        </p:txBody>
      </p:sp>
      <p:sp>
        <p:nvSpPr>
          <p:cNvPr id="20" name="Shape 9">
            <a:extLst>
              <a:ext uri="{FF2B5EF4-FFF2-40B4-BE49-F238E27FC236}">
                <a16:creationId xmlns:a16="http://schemas.microsoft.com/office/drawing/2014/main" id="{A361D376-A647-5A80-6EE4-7AFA85DF5162}"/>
              </a:ext>
            </a:extLst>
          </p:cNvPr>
          <p:cNvSpPr/>
          <p:nvPr/>
        </p:nvSpPr>
        <p:spPr>
          <a:xfrm>
            <a:off x="7695960" y="6295417"/>
            <a:ext cx="6647737" cy="1710941"/>
          </a:xfrm>
          <a:prstGeom prst="roundRect">
            <a:avLst>
              <a:gd name="adj" fmla="val 588"/>
            </a:avLst>
          </a:prstGeom>
          <a:solidFill>
            <a:srgbClr val="ECEBE8"/>
          </a:solidFill>
          <a:ln/>
        </p:spPr>
        <p:txBody>
          <a:bodyPr/>
          <a:lstStyle/>
          <a:p>
            <a:r>
              <a:rPr lang="pt-BR" dirty="0"/>
              <a:t> </a:t>
            </a:r>
            <a:r>
              <a:rPr lang="pt-BR" dirty="0" err="1"/>
              <a:t>public</a:t>
            </a:r>
            <a:r>
              <a:rPr lang="pt-BR" dirty="0"/>
              <a:t> Passivo(</a:t>
            </a:r>
            <a:r>
              <a:rPr lang="pt-BR" dirty="0" err="1"/>
              <a:t>String</a:t>
            </a:r>
            <a:r>
              <a:rPr lang="pt-BR" dirty="0"/>
              <a:t> id,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descricao</a:t>
            </a:r>
            <a:r>
              <a:rPr lang="pt-BR" dirty="0"/>
              <a:t>, </a:t>
            </a:r>
            <a:r>
              <a:rPr lang="pt-BR" dirty="0" err="1"/>
              <a:t>BigDecimal</a:t>
            </a:r>
            <a:r>
              <a:rPr lang="pt-BR" dirty="0"/>
              <a:t> valor,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idUsuario</a:t>
            </a:r>
            <a:r>
              <a:rPr lang="pt-BR" dirty="0"/>
              <a:t>) {</a:t>
            </a:r>
          </a:p>
          <a:p>
            <a:r>
              <a:rPr lang="pt-BR" dirty="0"/>
              <a:t>        this.id = id;</a:t>
            </a:r>
          </a:p>
          <a:p>
            <a:r>
              <a:rPr lang="pt-BR" dirty="0"/>
              <a:t>        </a:t>
            </a:r>
            <a:r>
              <a:rPr lang="pt-BR" dirty="0" err="1"/>
              <a:t>this.descricao</a:t>
            </a:r>
            <a:r>
              <a:rPr lang="pt-BR" dirty="0"/>
              <a:t> = </a:t>
            </a:r>
            <a:r>
              <a:rPr lang="pt-BR" dirty="0" err="1"/>
              <a:t>descricao</a:t>
            </a:r>
            <a:r>
              <a:rPr lang="pt-BR" dirty="0"/>
              <a:t>;</a:t>
            </a:r>
          </a:p>
          <a:p>
            <a:r>
              <a:rPr lang="pt-BR" dirty="0"/>
              <a:t>        </a:t>
            </a:r>
            <a:r>
              <a:rPr lang="pt-BR" dirty="0" err="1"/>
              <a:t>this.valor</a:t>
            </a:r>
            <a:r>
              <a:rPr lang="pt-BR" dirty="0"/>
              <a:t> = valor;</a:t>
            </a:r>
          </a:p>
          <a:p>
            <a:r>
              <a:rPr lang="pt-BR" dirty="0"/>
              <a:t>        </a:t>
            </a:r>
            <a:r>
              <a:rPr lang="pt-BR" dirty="0" err="1"/>
              <a:t>this.idUsuario</a:t>
            </a:r>
            <a:r>
              <a:rPr lang="pt-BR" dirty="0"/>
              <a:t> = </a:t>
            </a:r>
            <a:r>
              <a:rPr lang="pt-BR" dirty="0" err="1"/>
              <a:t>idUsuario</a:t>
            </a:r>
            <a:r>
              <a:rPr lang="pt-BR" dirty="0"/>
              <a:t>;  }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62893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Módulo 2: Orçamento Mensal (</a:t>
            </a:r>
            <a:r>
              <a:rPr lang="en-US" sz="2200" dirty="0">
                <a:solidFill>
                  <a:srgbClr val="28282F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Para Onde Vou?</a:t>
            </a: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)</a:t>
            </a:r>
            <a:endParaRPr lang="en-US" sz="2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696393"/>
            <a:ext cx="6074331" cy="337124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3738" y="4235103"/>
            <a:ext cx="6074331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Orçamento Mensal é a sua bússola financeira, guiando seus gastos e garantindo que você permaneça no curso de seus objetivos.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383738" y="4781335"/>
            <a:ext cx="204835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Funcionalidade Essencial: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383737" y="5089158"/>
            <a:ext cx="6074331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módulo capacita o usuário a </a:t>
            </a:r>
            <a:r>
              <a:rPr lang="en-US" sz="140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planejar seus gastos de forma proativa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a monitorar o cumprimento desse planejamento ao longo do mês.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-2" y="5760289"/>
            <a:ext cx="6074331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F2.2: Gerenciamento de Categorias: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Permite que o usuário defina seus "potes" de gastos personalizados (ex: Alimentação, Transporte, Lazer, Educação), adaptando o orçamento às suas necessidades.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-3" y="6587970"/>
            <a:ext cx="6074331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F2.3: Planejado vs. Realizado: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Onde o usuário define uma meta de gasto para cada categoria (Planejado) e registra o quanto de fato gastou (Realizado), permitindo o cálculo imediato do Saldo.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-1" y="7351755"/>
            <a:ext cx="6074331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F2.4: Utilitário de Cópia: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Facilita a gestão contínua ao permitir a cópia do plano de orçamento do mês anterior, economizando tempo e esforço.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831389" y="511678"/>
            <a:ext cx="2859762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Bloco de Código: CategoriaOrcamento.java</a:t>
            </a:r>
            <a:endParaRPr lang="en-US" sz="1200" dirty="0"/>
          </a:p>
        </p:txBody>
      </p:sp>
      <p:sp>
        <p:nvSpPr>
          <p:cNvPr id="11" name="Shape 8"/>
          <p:cNvSpPr/>
          <p:nvPr/>
        </p:nvSpPr>
        <p:spPr>
          <a:xfrm>
            <a:off x="6755486" y="1254204"/>
            <a:ext cx="7769899" cy="1929263"/>
          </a:xfrm>
          <a:prstGeom prst="roundRect">
            <a:avLst>
              <a:gd name="adj" fmla="val 427"/>
            </a:avLst>
          </a:prstGeom>
          <a:solidFill>
            <a:srgbClr val="ECEBE8"/>
          </a:solidFill>
          <a:ln/>
        </p:spPr>
      </p:sp>
      <p:sp>
        <p:nvSpPr>
          <p:cNvPr id="12" name="Shape 9"/>
          <p:cNvSpPr/>
          <p:nvPr/>
        </p:nvSpPr>
        <p:spPr>
          <a:xfrm>
            <a:off x="6718041" y="747193"/>
            <a:ext cx="7775495" cy="1929263"/>
          </a:xfrm>
          <a:prstGeom prst="roundRect">
            <a:avLst>
              <a:gd name="adj" fmla="val 427"/>
            </a:avLst>
          </a:prstGeom>
          <a:solidFill>
            <a:srgbClr val="ECEBE8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13" name="Text 10"/>
          <p:cNvSpPr/>
          <p:nvPr/>
        </p:nvSpPr>
        <p:spPr>
          <a:xfrm>
            <a:off x="6831389" y="858219"/>
            <a:ext cx="7662147" cy="381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public class CategoriaOrcamento { private String id;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private String nome; 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private BigDecimal valorPlanejado;    private BigDecimal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valorRealizado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;    private String idOrcamento;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// Construtor e Getters/Setters omitidos ... 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public BigDecimal getSaldo() {    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// F2.3: Cálculo de Saldo por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Categoria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return valorPlanejado.subtract(valorRealizado);    }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@Override    public String toString() { return String.format("Categoria [ID=%s, Nome=%s, Planejado=%.2f, Realizado=%.2f, Saldo=%.2f]",                id, nome, valorPlanejado, valorRealizado, getSaldo());    }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            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6718041" y="3320323"/>
            <a:ext cx="7485578" cy="370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modelo é a base de todo o Módulo 2. O método 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getSaldo()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encapsula a lógica central do planejamento, calculando a diferença entre o que foi planejado e o que realmente foi gasto, fornecendo feedback instantâneo ao usuário.</a:t>
            </a:r>
            <a:endParaRPr lang="en-US" sz="1400" dirty="0"/>
          </a:p>
        </p:txBody>
      </p:sp>
      <p:sp>
        <p:nvSpPr>
          <p:cNvPr id="15" name="Shape 8">
            <a:extLst>
              <a:ext uri="{FF2B5EF4-FFF2-40B4-BE49-F238E27FC236}">
                <a16:creationId xmlns:a16="http://schemas.microsoft.com/office/drawing/2014/main" id="{0E1B4CD3-CEF4-82CA-7CC3-6115443665E2}"/>
              </a:ext>
            </a:extLst>
          </p:cNvPr>
          <p:cNvSpPr/>
          <p:nvPr/>
        </p:nvSpPr>
        <p:spPr>
          <a:xfrm>
            <a:off x="6575880" y="4658707"/>
            <a:ext cx="7769899" cy="1929263"/>
          </a:xfrm>
          <a:prstGeom prst="roundRect">
            <a:avLst>
              <a:gd name="adj" fmla="val 427"/>
            </a:avLst>
          </a:prstGeom>
          <a:solidFill>
            <a:srgbClr val="ECEBE8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16" name="Shape 8">
            <a:extLst>
              <a:ext uri="{FF2B5EF4-FFF2-40B4-BE49-F238E27FC236}">
                <a16:creationId xmlns:a16="http://schemas.microsoft.com/office/drawing/2014/main" id="{91D9359B-6DF7-5917-2772-01C5271D4ED9}"/>
              </a:ext>
            </a:extLst>
          </p:cNvPr>
          <p:cNvSpPr/>
          <p:nvPr/>
        </p:nvSpPr>
        <p:spPr>
          <a:xfrm>
            <a:off x="6575880" y="5123858"/>
            <a:ext cx="7769899" cy="1929263"/>
          </a:xfrm>
          <a:prstGeom prst="roundRect">
            <a:avLst>
              <a:gd name="adj" fmla="val 427"/>
            </a:avLst>
          </a:prstGeom>
          <a:solidFill>
            <a:srgbClr val="ECEBE8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18" name="Shape 9">
            <a:extLst>
              <a:ext uri="{FF2B5EF4-FFF2-40B4-BE49-F238E27FC236}">
                <a16:creationId xmlns:a16="http://schemas.microsoft.com/office/drawing/2014/main" id="{A243F7D4-FAE3-584C-4A3D-F433832AC368}"/>
              </a:ext>
            </a:extLst>
          </p:cNvPr>
          <p:cNvSpPr/>
          <p:nvPr/>
        </p:nvSpPr>
        <p:spPr>
          <a:xfrm>
            <a:off x="6573081" y="5804789"/>
            <a:ext cx="7775495" cy="1929263"/>
          </a:xfrm>
          <a:prstGeom prst="roundRect">
            <a:avLst>
              <a:gd name="adj" fmla="val 427"/>
            </a:avLst>
          </a:prstGeom>
          <a:solidFill>
            <a:srgbClr val="ECEBE8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581407F-B1E9-A786-3027-66F9A80D4DD4}"/>
              </a:ext>
            </a:extLst>
          </p:cNvPr>
          <p:cNvSpPr txBox="1"/>
          <p:nvPr/>
        </p:nvSpPr>
        <p:spPr>
          <a:xfrm>
            <a:off x="6755486" y="4594731"/>
            <a:ext cx="736795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dirty="0" err="1"/>
              <a:t>public</a:t>
            </a:r>
            <a:r>
              <a:rPr lang="pt-BR" sz="1800" dirty="0"/>
              <a:t> </a:t>
            </a:r>
            <a:r>
              <a:rPr lang="pt-BR" sz="1800" dirty="0" err="1"/>
              <a:t>class</a:t>
            </a:r>
            <a:r>
              <a:rPr lang="pt-BR" sz="1800" dirty="0"/>
              <a:t> </a:t>
            </a:r>
            <a:r>
              <a:rPr lang="pt-BR" sz="1800" dirty="0" err="1"/>
              <a:t>Orcamento</a:t>
            </a:r>
            <a:r>
              <a:rPr lang="pt-BR" sz="1800" dirty="0"/>
              <a:t> {</a:t>
            </a:r>
          </a:p>
          <a:p>
            <a:r>
              <a:rPr lang="pt-BR" sz="1800" dirty="0"/>
              <a:t>    </a:t>
            </a:r>
            <a:r>
              <a:rPr lang="pt-BR" sz="1800" dirty="0" err="1"/>
              <a:t>private</a:t>
            </a:r>
            <a:r>
              <a:rPr lang="pt-BR" sz="1800" dirty="0"/>
              <a:t> </a:t>
            </a:r>
            <a:r>
              <a:rPr lang="pt-BR" sz="1800" dirty="0" err="1"/>
              <a:t>String</a:t>
            </a:r>
            <a:r>
              <a:rPr lang="pt-BR" sz="1800" dirty="0"/>
              <a:t> id;</a:t>
            </a:r>
          </a:p>
          <a:p>
            <a:r>
              <a:rPr lang="pt-BR" sz="1800" dirty="0"/>
              <a:t>    </a:t>
            </a:r>
            <a:r>
              <a:rPr lang="pt-BR" sz="1800" dirty="0" err="1"/>
              <a:t>private</a:t>
            </a:r>
            <a:r>
              <a:rPr lang="pt-BR" sz="1800" dirty="0"/>
              <a:t> </a:t>
            </a:r>
            <a:r>
              <a:rPr lang="pt-BR" sz="1800" dirty="0" err="1"/>
              <a:t>int</a:t>
            </a:r>
            <a:r>
              <a:rPr lang="pt-BR" sz="1800" dirty="0"/>
              <a:t> </a:t>
            </a:r>
            <a:r>
              <a:rPr lang="pt-BR" sz="1800" dirty="0" err="1"/>
              <a:t>mes</a:t>
            </a:r>
            <a:r>
              <a:rPr lang="pt-BR" sz="1800" dirty="0"/>
              <a:t>;</a:t>
            </a:r>
          </a:p>
          <a:p>
            <a:r>
              <a:rPr lang="pt-BR" sz="1800" dirty="0"/>
              <a:t>    </a:t>
            </a:r>
            <a:r>
              <a:rPr lang="pt-BR" sz="1800" dirty="0" err="1"/>
              <a:t>private</a:t>
            </a:r>
            <a:r>
              <a:rPr lang="pt-BR" sz="1800" dirty="0"/>
              <a:t> </a:t>
            </a:r>
            <a:r>
              <a:rPr lang="pt-BR" sz="1800" dirty="0" err="1"/>
              <a:t>int</a:t>
            </a:r>
            <a:r>
              <a:rPr lang="pt-BR" sz="1800" dirty="0"/>
              <a:t> ano;</a:t>
            </a:r>
          </a:p>
          <a:p>
            <a:r>
              <a:rPr lang="pt-BR" sz="1800" dirty="0"/>
              <a:t>    </a:t>
            </a:r>
            <a:r>
              <a:rPr lang="pt-BR" sz="1800" dirty="0" err="1"/>
              <a:t>private</a:t>
            </a:r>
            <a:r>
              <a:rPr lang="pt-BR" sz="1800" dirty="0"/>
              <a:t> </a:t>
            </a:r>
            <a:r>
              <a:rPr lang="pt-BR" sz="1800" dirty="0" err="1"/>
              <a:t>String</a:t>
            </a:r>
            <a:r>
              <a:rPr lang="pt-BR" sz="1800" dirty="0"/>
              <a:t> </a:t>
            </a:r>
            <a:r>
              <a:rPr lang="pt-BR" sz="1800" dirty="0" err="1"/>
              <a:t>idUsuario</a:t>
            </a:r>
            <a:r>
              <a:rPr lang="pt-BR" sz="1800" dirty="0"/>
              <a:t>;</a:t>
            </a:r>
          </a:p>
          <a:p>
            <a:endParaRPr lang="pt-BR" sz="1800" dirty="0"/>
          </a:p>
          <a:p>
            <a:r>
              <a:rPr lang="pt-BR" sz="1800" dirty="0"/>
              <a:t>    </a:t>
            </a:r>
            <a:r>
              <a:rPr lang="pt-BR" sz="1800" dirty="0" err="1"/>
              <a:t>public</a:t>
            </a:r>
            <a:r>
              <a:rPr lang="pt-BR" sz="1800" dirty="0"/>
              <a:t> </a:t>
            </a:r>
            <a:r>
              <a:rPr lang="pt-BR" sz="1800" dirty="0" err="1"/>
              <a:t>Orcamento</a:t>
            </a:r>
            <a:r>
              <a:rPr lang="pt-BR" sz="1800" dirty="0"/>
              <a:t>(</a:t>
            </a:r>
            <a:r>
              <a:rPr lang="pt-BR" sz="1800" dirty="0" err="1"/>
              <a:t>String</a:t>
            </a:r>
            <a:r>
              <a:rPr lang="pt-BR" sz="1800" dirty="0"/>
              <a:t> id, </a:t>
            </a:r>
            <a:r>
              <a:rPr lang="pt-BR" sz="1800" dirty="0" err="1"/>
              <a:t>int</a:t>
            </a:r>
            <a:r>
              <a:rPr lang="pt-BR" sz="1800" dirty="0"/>
              <a:t> </a:t>
            </a:r>
            <a:r>
              <a:rPr lang="pt-BR" sz="1800" dirty="0" err="1"/>
              <a:t>mes</a:t>
            </a:r>
            <a:r>
              <a:rPr lang="pt-BR" sz="1800" dirty="0"/>
              <a:t>, </a:t>
            </a:r>
            <a:r>
              <a:rPr lang="pt-BR" sz="1800" dirty="0" err="1"/>
              <a:t>int</a:t>
            </a:r>
            <a:r>
              <a:rPr lang="pt-BR" sz="1800" dirty="0"/>
              <a:t> ano, </a:t>
            </a:r>
            <a:r>
              <a:rPr lang="pt-BR" sz="1800" dirty="0" err="1"/>
              <a:t>String</a:t>
            </a:r>
            <a:r>
              <a:rPr lang="pt-BR" sz="1800" dirty="0"/>
              <a:t> </a:t>
            </a:r>
            <a:r>
              <a:rPr lang="pt-BR" sz="1800" dirty="0" err="1"/>
              <a:t>idUsuario</a:t>
            </a:r>
            <a:r>
              <a:rPr lang="pt-BR" sz="1800" dirty="0"/>
              <a:t>) {</a:t>
            </a:r>
          </a:p>
          <a:p>
            <a:r>
              <a:rPr lang="pt-BR" sz="1800" dirty="0"/>
              <a:t>        this.id = id;</a:t>
            </a:r>
          </a:p>
          <a:p>
            <a:r>
              <a:rPr lang="pt-BR" sz="1800" dirty="0"/>
              <a:t>        </a:t>
            </a:r>
            <a:r>
              <a:rPr lang="pt-BR" sz="1800" dirty="0" err="1"/>
              <a:t>this.mes</a:t>
            </a:r>
            <a:r>
              <a:rPr lang="pt-BR" sz="1800" dirty="0"/>
              <a:t> = </a:t>
            </a:r>
            <a:r>
              <a:rPr lang="pt-BR" sz="1800" dirty="0" err="1"/>
              <a:t>mes</a:t>
            </a:r>
            <a:r>
              <a:rPr lang="pt-BR" sz="1800" dirty="0"/>
              <a:t>;</a:t>
            </a:r>
          </a:p>
          <a:p>
            <a:r>
              <a:rPr lang="pt-BR" sz="1800" dirty="0"/>
              <a:t>        </a:t>
            </a:r>
            <a:r>
              <a:rPr lang="pt-BR" sz="1800" dirty="0" err="1"/>
              <a:t>this.ano</a:t>
            </a:r>
            <a:r>
              <a:rPr lang="pt-BR" sz="1800" dirty="0"/>
              <a:t> = ano;</a:t>
            </a:r>
          </a:p>
          <a:p>
            <a:r>
              <a:rPr lang="pt-BR" sz="1800" dirty="0"/>
              <a:t>        </a:t>
            </a:r>
            <a:r>
              <a:rPr lang="pt-BR" sz="1800" dirty="0" err="1"/>
              <a:t>this.idUsuario</a:t>
            </a:r>
            <a:r>
              <a:rPr lang="pt-BR" sz="1800" dirty="0"/>
              <a:t> = </a:t>
            </a:r>
            <a:r>
              <a:rPr lang="pt-BR" sz="1800" dirty="0" err="1"/>
              <a:t>idUsuario</a:t>
            </a:r>
            <a:r>
              <a:rPr lang="pt-BR" sz="1800" dirty="0"/>
              <a:t>; }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5DCBEFE4-1C57-27EA-7942-4B2AD5276BF2}"/>
              </a:ext>
            </a:extLst>
          </p:cNvPr>
          <p:cNvSpPr txBox="1"/>
          <p:nvPr/>
        </p:nvSpPr>
        <p:spPr>
          <a:xfrm>
            <a:off x="6533972" y="4304235"/>
            <a:ext cx="7367954" cy="277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Bloco de Código: Categoria.java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66627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Módulo 3: Evolução Financeira (</a:t>
            </a:r>
            <a:r>
              <a:rPr lang="en-US" sz="2200" dirty="0">
                <a:solidFill>
                  <a:srgbClr val="28282F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Minha Progressão</a:t>
            </a: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)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693836"/>
            <a:ext cx="6918365" cy="620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evolução financeira é o termômetro do seu sucesso, transformando números em </a:t>
            </a:r>
            <a:r>
              <a:rPr lang="en-US" sz="1400" dirty="0" err="1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uma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 err="1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narrativa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progresso e motivação.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396835" y="1233011"/>
            <a:ext cx="204835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Funcionalidade Essencial:</a:t>
            </a:r>
            <a:endParaRPr lang="en-US" b="1" dirty="0"/>
          </a:p>
        </p:txBody>
      </p:sp>
      <p:sp>
        <p:nvSpPr>
          <p:cNvPr id="5" name="Text 3"/>
          <p:cNvSpPr/>
          <p:nvPr/>
        </p:nvSpPr>
        <p:spPr>
          <a:xfrm>
            <a:off x="396835" y="1559004"/>
            <a:ext cx="7485578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módulo foi projetado para </a:t>
            </a:r>
            <a:r>
              <a:rPr lang="en-US" sz="140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motivar o usuário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ao apresentar seu progresso financeiro de forma clara e visual ao longo do tempo, incentivando a disciplina e o alcance de metas.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396835" y="2205394"/>
            <a:ext cx="7485578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F3.1: Registro do Histórico: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Ao "Fechar o Mês", o sistema salva uma "foto" instantânea do Patrimônio Líquido do usuário, criando um registro mensal de sua situação.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383738" y="2906374"/>
            <a:ext cx="7485578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14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F3.2: Visualização do Histórico: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Uma tabela simples, mas eficaz, exibe a progressão do patrimônio mês a mês, permitindo identificar tendências e pontos de virada na jornada financeira.</a:t>
            </a:r>
            <a:endParaRPr lang="en-US" sz="14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89" y="3788806"/>
            <a:ext cx="6066830" cy="429369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8166735" y="949523"/>
            <a:ext cx="234255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Bloco de Código: HistoricoDAO.java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8166735" y="1254204"/>
            <a:ext cx="6074331" cy="4452329"/>
          </a:xfrm>
          <a:prstGeom prst="roundRect">
            <a:avLst>
              <a:gd name="adj" fmla="val 336"/>
            </a:avLst>
          </a:prstGeom>
          <a:solidFill>
            <a:srgbClr val="ECEBE8"/>
          </a:solidFill>
          <a:ln/>
        </p:spPr>
      </p:sp>
      <p:sp>
        <p:nvSpPr>
          <p:cNvPr id="11" name="Shape 8"/>
          <p:cNvSpPr/>
          <p:nvPr/>
        </p:nvSpPr>
        <p:spPr>
          <a:xfrm>
            <a:off x="8161139" y="1254204"/>
            <a:ext cx="6469261" cy="4774063"/>
          </a:xfrm>
          <a:prstGeom prst="roundRect">
            <a:avLst>
              <a:gd name="adj" fmla="val 336"/>
            </a:avLst>
          </a:prstGeom>
          <a:solidFill>
            <a:srgbClr val="ECEBE8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12" name="Text 9"/>
          <p:cNvSpPr/>
          <p:nvPr/>
        </p:nvSpPr>
        <p:spPr>
          <a:xfrm>
            <a:off x="8274486" y="1339215"/>
            <a:ext cx="6250901" cy="4494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public void salvarHistorico(Historico historico) {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Verifica se já existe um registro para esse mês/ano e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usuário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String sqlSelect = "SELECT id_historico FROM Historico WHERE mes = ? AND ano = ? AND id_usuario = ?";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String sqlUpdate = "UPDATE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Historico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SET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patrimonio_liquido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= ? WHERE id_historico = ?";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String sqlInsert = "INSERT INTO Historico (id_historico, mes, ano, patrimonio_liquido, id_usuario) VALUES (?, ?, ?, ?, ?)";   try (Connection conn = conexao.conectar())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String idExistente = null;    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// ... (código que executa o SELECT) ...              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if (idExistente != null) { //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Atualiza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try (PreparedStatement stmtUpdate = conn.prepareStatement(sqlUpdate)) { // ... (código do update) ...} }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else { //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Insere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try (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PreparedStatement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stmtInsert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conn.prepareStatement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sqlInsert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))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{// ... (código do insert) ...}   }   } catch (SQLException e)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{ System.out.println("Erro ao salvar histórico: " + </a:t>
            </a:r>
            <a:r>
              <a:rPr lang="en-US" sz="1400" dirty="0" err="1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e.getMessage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()); }}            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8166735" y="6120566"/>
            <a:ext cx="6358652" cy="551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trecho ilustra uma lógica crucial de backend: o sistema verifica a existência de um registro para o mês e ano atual antes de decidir entre 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INSERT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(criar novo histórico) ou </a:t>
            </a:r>
            <a:r>
              <a:rPr lang="en-US" sz="1400" dirty="0">
                <a:solidFill>
                  <a:srgbClr val="161613"/>
                </a:solidFill>
                <a:highlight>
                  <a:srgbClr val="ECEB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UPDATE</a:t>
            </a: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(atualizar um existente), garantindo a integridade dos dados históricos.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EDA6CF90-8CE8-F1A1-AB89-15A7663A5276}"/>
              </a:ext>
            </a:extLst>
          </p:cNvPr>
          <p:cNvSpPr txBox="1"/>
          <p:nvPr/>
        </p:nvSpPr>
        <p:spPr>
          <a:xfrm>
            <a:off x="1670992" y="1165434"/>
            <a:ext cx="10073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spc="-270" dirty="0">
                <a:latin typeface="Arial" panose="020B0604020202020204" pitchFamily="34" charset="0"/>
                <a:cs typeface="Arial" panose="020B0604020202020204" pitchFamily="34" charset="0"/>
              </a:rPr>
              <a:t>HISTÓRIA</a:t>
            </a:r>
            <a:r>
              <a:rPr lang="pt-BR" sz="5400" spc="-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5400" spc="-470" dirty="0">
                <a:latin typeface="Arial" panose="020B0604020202020204" pitchFamily="34" charset="0"/>
                <a:cs typeface="Arial" panose="020B0604020202020204" pitchFamily="34" charset="0"/>
              </a:rPr>
              <a:t>DE</a:t>
            </a:r>
            <a:r>
              <a:rPr lang="pt-BR" sz="5400" spc="-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5400" spc="-365" dirty="0">
                <a:latin typeface="Arial" panose="020B0604020202020204" pitchFamily="34" charset="0"/>
                <a:cs typeface="Arial" panose="020B0604020202020204" pitchFamily="34" charset="0"/>
              </a:rPr>
              <a:t>USUÁRIO</a:t>
            </a:r>
            <a:endParaRPr lang="pt-BR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D922C92-FC7B-5D7A-09AC-D630A8F2B598}"/>
              </a:ext>
            </a:extLst>
          </p:cNvPr>
          <p:cNvSpPr txBox="1"/>
          <p:nvPr/>
        </p:nvSpPr>
        <p:spPr>
          <a:xfrm>
            <a:off x="2786358" y="2828996"/>
            <a:ext cx="885918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/>
              <a:t>“Como usuário do painel financeiro quero poder ter maior controle de minhas finanças, criar e gerenciar meus orçamentos mensais com categorias de despesas e registrar a evolução do meu patrimônio líquido, para manter meu banco de dados financeiro sempre atualizado, acompanhar meus gastos e ganhos em tempo real e analisar a progressão da minha situação econômica ao longo do tempo.”</a:t>
            </a:r>
          </a:p>
        </p:txBody>
      </p:sp>
    </p:spTree>
    <p:extLst>
      <p:ext uri="{BB962C8B-B14F-4D97-AF65-F5344CB8AC3E}">
        <p14:creationId xmlns:p14="http://schemas.microsoft.com/office/powerpoint/2010/main" val="1397151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440" y="518993"/>
            <a:ext cx="6559391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Conclusão e Próximos Passos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60440" y="1184196"/>
            <a:ext cx="2830949" cy="353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Conclusão: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943451" y="2033349"/>
            <a:ext cx="13026509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"Diante de um cenário onde mais da metade dos brasileiros não se planeja financeiramente, uma ferramenta simples não é uma ferramenta 'incompleta'. É uma ferramenta </a:t>
            </a:r>
            <a:r>
              <a:rPr lang="en-US" sz="145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essencial</a:t>
            </a: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."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943451" y="2849523"/>
            <a:ext cx="13026509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"O 'Painel de Controle Financeiro' ataca diretamente os pilares que faltam na vida financeira de milhões: </a:t>
            </a:r>
            <a:r>
              <a:rPr lang="en-US" sz="145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Visibilidade</a:t>
            </a: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(Balanço Patrimonial), </a:t>
            </a:r>
            <a:r>
              <a:rPr lang="en-US" sz="145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Planejamento</a:t>
            </a: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(Orçamento Mensal) e </a:t>
            </a:r>
            <a:r>
              <a:rPr lang="en-US" sz="1450" dirty="0">
                <a:solidFill>
                  <a:srgbClr val="28282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Motivação</a:t>
            </a: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(Evolução Financeira)."</a:t>
            </a:r>
            <a:endParaRPr lang="en-US" sz="1450" dirty="0"/>
          </a:p>
        </p:txBody>
      </p:sp>
      <p:sp>
        <p:nvSpPr>
          <p:cNvPr id="6" name="Shape 4"/>
          <p:cNvSpPr/>
          <p:nvPr/>
        </p:nvSpPr>
        <p:spPr>
          <a:xfrm>
            <a:off x="660440" y="1821061"/>
            <a:ext cx="22860" cy="1844635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7" name="Text 5"/>
          <p:cNvSpPr/>
          <p:nvPr/>
        </p:nvSpPr>
        <p:spPr>
          <a:xfrm>
            <a:off x="660440" y="3948708"/>
            <a:ext cx="5797510" cy="353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Próximos Passos (Sugestões para o Futuro):</a:t>
            </a:r>
            <a:endParaRPr lang="en-US" sz="22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40" y="5151715"/>
            <a:ext cx="4310658" cy="114300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849154" y="5906572"/>
            <a:ext cx="235910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Interface Gráfica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849154" y="6314599"/>
            <a:ext cx="3933230" cy="1207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Migrar a View de Console para uma Interface Gráfica moderna (JavaFX ou Swing), melhorando significativamente a experiência do usuário.</a:t>
            </a:r>
            <a:endParaRPr lang="en-US" sz="14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812" y="4868585"/>
            <a:ext cx="4310658" cy="114300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348526" y="5623441"/>
            <a:ext cx="248947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Visualização de Dados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5348526" y="6031468"/>
            <a:ext cx="3933230" cy="905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Adicionar gráficos interativos para a tela de Evolução Financeira, tornando o progresso ainda mais tangível e inspirador.</a:t>
            </a:r>
            <a:endParaRPr lang="en-US" sz="1450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9183" y="4585573"/>
            <a:ext cx="4310658" cy="1143000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847898" y="5340429"/>
            <a:ext cx="235910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Módulo de Metas</a:t>
            </a:r>
            <a:endParaRPr lang="en-US" sz="1850" dirty="0"/>
          </a:p>
        </p:txBody>
      </p:sp>
      <p:sp>
        <p:nvSpPr>
          <p:cNvPr id="16" name="Text 11"/>
          <p:cNvSpPr/>
          <p:nvPr/>
        </p:nvSpPr>
        <p:spPr>
          <a:xfrm>
            <a:off x="9847898" y="5748457"/>
            <a:ext cx="3933230" cy="1207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Implementar um módulo de "Metas" personalizáveis (ex: "Juntar R$ 5.000 para viagem"), com acompanhamento de progresso e notificações.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2066</Words>
  <Application>Microsoft Office PowerPoint</Application>
  <PresentationFormat>Personalizar</PresentationFormat>
  <Paragraphs>156</Paragraphs>
  <Slides>10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Consolas</vt:lpstr>
      <vt:lpstr>Calibri</vt:lpstr>
      <vt:lpstr>Arial</vt:lpstr>
      <vt:lpstr>DM Sans Medium</vt:lpstr>
      <vt:lpstr>Inter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lastModifiedBy>ADM</cp:lastModifiedBy>
  <cp:revision>4</cp:revision>
  <dcterms:created xsi:type="dcterms:W3CDTF">2025-11-14T02:03:38Z</dcterms:created>
  <dcterms:modified xsi:type="dcterms:W3CDTF">2025-11-14T11:58:52Z</dcterms:modified>
</cp:coreProperties>
</file>